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72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90072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Supervised learning</a:t>
            </a:r>
            <a:endParaRPr sz="1900" b="1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846100"/>
            <a:ext cx="2554514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7889425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754400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Unsupervised learning</a:t>
            </a:r>
            <a:endParaRPr sz="1900" b="1"/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846100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54388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61937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 dirty="0" err="1"/>
              <a:t>Reinforcement</a:t>
            </a:r>
            <a:r>
              <a:rPr lang="nl-BE" sz="1900" b="1" dirty="0"/>
              <a:t> </a:t>
            </a:r>
            <a:r>
              <a:rPr lang="nl-BE" sz="1900" b="1" dirty="0" err="1"/>
              <a:t>learning</a:t>
            </a:r>
            <a:endParaRPr sz="1900" b="1" dirty="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846100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619300" y="4141925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Reward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oriented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decision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making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obama">
            <a:hlinkClick r:id="" action="ppaction://media"/>
            <a:extLst>
              <a:ext uri="{FF2B5EF4-FFF2-40B4-BE49-F238E27FC236}">
                <a16:creationId xmlns:a16="http://schemas.microsoft.com/office/drawing/2014/main" id="{0C25B2A1-2710-4D64-8E23-672E21234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8726" y="671209"/>
            <a:ext cx="3625302" cy="2039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>
            <p:extLst>
              <p:ext uri="{D42A27DB-BD31-4B8C-83A1-F6EECF244321}">
                <p14:modId xmlns:p14="http://schemas.microsoft.com/office/powerpoint/2010/main" val="3225935881"/>
              </p:ext>
            </p:extLst>
          </p:nvPr>
        </p:nvGraphicFramePr>
        <p:xfrm>
          <a:off x="2441775" y="4779675"/>
          <a:ext cx="310600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N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M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3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Traditional approaches are </a:t>
            </a:r>
            <a:r>
              <a:rPr lang="nl-BE" sz="2400" dirty="0" err="1"/>
              <a:t>based</a:t>
            </a:r>
            <a:r>
              <a:rPr lang="nl-BE" sz="2400" dirty="0"/>
              <a:t> on hand-</a:t>
            </a:r>
            <a:r>
              <a:rPr lang="nl-BE" sz="2400" dirty="0" err="1"/>
              <a:t>engineered</a:t>
            </a:r>
            <a:r>
              <a:rPr lang="nl-BE" sz="2400" dirty="0"/>
              <a:t> feature </a:t>
            </a:r>
            <a:r>
              <a:rPr lang="nl-BE" sz="2400" dirty="0" err="1"/>
              <a:t>extraction</a:t>
            </a:r>
            <a:r>
              <a:rPr lang="nl-BE" sz="2400" dirty="0"/>
              <a:t>, </a:t>
            </a:r>
            <a:r>
              <a:rPr lang="nl-BE" sz="2400" dirty="0" err="1"/>
              <a:t>followed</a:t>
            </a:r>
            <a:r>
              <a:rPr lang="nl-BE" sz="2400" dirty="0"/>
              <a:t> </a:t>
            </a:r>
            <a:r>
              <a:rPr lang="nl-BE" sz="2400" dirty="0" err="1"/>
              <a:t>by</a:t>
            </a:r>
            <a:r>
              <a:rPr lang="nl-BE" sz="2400" dirty="0"/>
              <a:t> (</a:t>
            </a:r>
            <a:r>
              <a:rPr lang="nl-BE" sz="2400" dirty="0" err="1"/>
              <a:t>shallow</a:t>
            </a:r>
            <a:r>
              <a:rPr lang="nl-BE" sz="2400" dirty="0"/>
              <a:t>) clustering </a:t>
            </a:r>
            <a:r>
              <a:rPr lang="nl-BE" sz="2400" dirty="0" err="1"/>
              <a:t>methods</a:t>
            </a:r>
            <a:r>
              <a:rPr lang="nl-BE" sz="2400" dirty="0"/>
              <a:t> or </a:t>
            </a:r>
            <a:r>
              <a:rPr lang="nl-BE" sz="2400" dirty="0" err="1"/>
              <a:t>predictors</a:t>
            </a:r>
            <a:r>
              <a:rPr lang="nl-BE" sz="2400" dirty="0"/>
              <a:t> (</a:t>
            </a:r>
            <a:r>
              <a:rPr lang="nl-BE" sz="2400" dirty="0" err="1"/>
              <a:t>Lippeveld</a:t>
            </a:r>
            <a:r>
              <a:rPr lang="nl-BE" sz="2400" dirty="0"/>
              <a:t> et.al., 2020)</a:t>
            </a:r>
            <a:endParaRPr sz="2400"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Feature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selection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Dimensionality</a:t>
            </a: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reduction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Stain</a:t>
            </a:r>
            <a:r>
              <a:rPr lang="nl-BE" dirty="0">
                <a:solidFill>
                  <a:schemeClr val="tx1"/>
                </a:solidFill>
                <a:latin typeface="Corbel" panose="020B0503020204020204" pitchFamily="34" charset="0"/>
              </a:rPr>
              <a:t>-free imaging flow-</a:t>
            </a: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cytometry</a:t>
            </a:r>
            <a:endParaRPr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268" name="Google Shape;268;p24"/>
          <p:cNvGraphicFramePr/>
          <p:nvPr>
            <p:extLst>
              <p:ext uri="{D42A27DB-BD31-4B8C-83A1-F6EECF244321}">
                <p14:modId xmlns:p14="http://schemas.microsoft.com/office/powerpoint/2010/main" val="2142494795"/>
              </p:ext>
            </p:extLst>
          </p:nvPr>
        </p:nvGraphicFramePr>
        <p:xfrm>
          <a:off x="2167650" y="4779675"/>
          <a:ext cx="365425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Size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Shape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Texture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M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Intensity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Contrast (</a:t>
            </a:r>
            <a:r>
              <a:rPr lang="nl-BE" sz="1800" dirty="0" err="1"/>
              <a:t>edges</a:t>
            </a:r>
            <a:r>
              <a:rPr lang="nl-BE" sz="1800" dirty="0"/>
              <a:t>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Correlation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Texture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Shape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...</a:t>
            </a:r>
            <a:endParaRPr sz="1800"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Joris Roels</a:t>
            </a:r>
          </a:p>
          <a:p>
            <a:pPr marL="342900" indent="-342900"/>
            <a:r>
              <a:rPr lang="nl-BE" sz="2000" dirty="0"/>
              <a:t>PhD </a:t>
            </a:r>
            <a:r>
              <a:rPr lang="nl-BE" sz="2000" dirty="0" err="1"/>
              <a:t>since</a:t>
            </a:r>
            <a:r>
              <a:rPr lang="nl-BE" sz="2000" dirty="0"/>
              <a:t> May 2019</a:t>
            </a:r>
          </a:p>
          <a:p>
            <a:pPr marL="800100" lvl="1" indent="-342900"/>
            <a:r>
              <a:rPr lang="en-US" sz="1800" dirty="0"/>
              <a:t>Image segmentation of EM images with DL</a:t>
            </a:r>
          </a:p>
          <a:p>
            <a:pPr marL="800100" lvl="1" indent="-342900"/>
            <a:r>
              <a:rPr lang="en-US" sz="1800" dirty="0"/>
              <a:t>Visiting researcher at EMBL in 2018</a:t>
            </a:r>
            <a:endParaRPr lang="nl-BE" sz="1800" dirty="0"/>
          </a:p>
          <a:p>
            <a:pPr marL="342900" indent="-342900"/>
            <a:r>
              <a:rPr lang="nl-BE" sz="2000" dirty="0" err="1"/>
              <a:t>Currently</a:t>
            </a:r>
            <a:r>
              <a:rPr lang="nl-BE" sz="2000" dirty="0"/>
              <a:t> </a:t>
            </a:r>
            <a:r>
              <a:rPr lang="nl-BE" sz="2000" dirty="0" err="1"/>
              <a:t>postdoctoral</a:t>
            </a:r>
            <a:r>
              <a:rPr lang="nl-BE" sz="2000" dirty="0"/>
              <a:t> researcher:</a:t>
            </a:r>
          </a:p>
          <a:p>
            <a:pPr marL="800100" lvl="1" indent="-342900"/>
            <a:r>
              <a:rPr lang="nl-BE" sz="1800" dirty="0"/>
              <a:t>Data </a:t>
            </a:r>
            <a:r>
              <a:rPr lang="nl-BE" sz="1800" dirty="0" err="1"/>
              <a:t>mining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modeling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biomedicine</a:t>
            </a:r>
            <a:r>
              <a:rPr lang="nl-BE" sz="1800" dirty="0"/>
              <a:t> (</a:t>
            </a:r>
            <a:r>
              <a:rPr lang="nl-BE" sz="1800" dirty="0" err="1"/>
              <a:t>Saeys</a:t>
            </a:r>
            <a:r>
              <a:rPr lang="nl-BE" sz="1800" dirty="0"/>
              <a:t> lab, VIB)</a:t>
            </a:r>
          </a:p>
          <a:p>
            <a:pPr marL="800100" lvl="1" indent="-342900"/>
            <a:r>
              <a:rPr lang="nl-BE" sz="1800" dirty="0" err="1"/>
              <a:t>Bioimaging</a:t>
            </a:r>
            <a:r>
              <a:rPr lang="nl-BE" sz="1800" dirty="0"/>
              <a:t> </a:t>
            </a:r>
            <a:r>
              <a:rPr lang="nl-BE" sz="1800" dirty="0" err="1"/>
              <a:t>Core</a:t>
            </a:r>
            <a:r>
              <a:rPr lang="nl-BE" sz="1800" dirty="0"/>
              <a:t>, VIB</a:t>
            </a:r>
          </a:p>
          <a:p>
            <a:pPr marL="800100" lvl="1" indent="-342900"/>
            <a:r>
              <a:rPr lang="nl-BE" sz="1800" dirty="0"/>
              <a:t>Machine </a:t>
            </a:r>
            <a:r>
              <a:rPr lang="nl-BE" sz="1800" dirty="0" err="1"/>
              <a:t>learning</a:t>
            </a:r>
            <a:r>
              <a:rPr lang="nl-BE" sz="1800" dirty="0"/>
              <a:t> </a:t>
            </a:r>
            <a:r>
              <a:rPr lang="nl-BE" sz="1800" dirty="0" err="1"/>
              <a:t>techniques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large-</a:t>
            </a:r>
            <a:r>
              <a:rPr lang="nl-BE" sz="1800" dirty="0" err="1"/>
              <a:t>scale</a:t>
            </a:r>
            <a:r>
              <a:rPr lang="nl-BE" sz="1800" dirty="0"/>
              <a:t> </a:t>
            </a:r>
            <a:r>
              <a:rPr lang="nl-BE" sz="1800" dirty="0" err="1"/>
              <a:t>biomedical</a:t>
            </a:r>
            <a:r>
              <a:rPr lang="nl-BE" sz="1800" dirty="0"/>
              <a:t> image analysis</a:t>
            </a:r>
          </a:p>
          <a:p>
            <a:pPr marL="342900" indent="-342900"/>
            <a:r>
              <a:rPr lang="nl-BE" sz="2000" dirty="0"/>
              <a:t>Contact: </a:t>
            </a:r>
            <a:endParaRPr sz="20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1800" dirty="0"/>
              <a:t> </a:t>
            </a:r>
            <a:endParaRPr sz="18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1800" dirty="0"/>
              <a:t> </a:t>
            </a:r>
            <a:endParaRPr sz="18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haven’t</a:t>
            </a:r>
            <a:r>
              <a:rPr lang="nl-BE" dirty="0"/>
              <a:t> we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⇒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missing: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Large </a:t>
            </a:r>
            <a:r>
              <a:rPr lang="nl-BE" dirty="0" err="1"/>
              <a:t>amounts</a:t>
            </a:r>
            <a:r>
              <a:rPr lang="nl-BE" dirty="0"/>
              <a:t> of data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ImageNet</a:t>
            </a:r>
            <a:r>
              <a:rPr lang="nl-BE" dirty="0"/>
              <a:t>, </a:t>
            </a:r>
            <a:r>
              <a:rPr lang="nl-BE" dirty="0" err="1"/>
              <a:t>AudioSet</a:t>
            </a:r>
            <a:r>
              <a:rPr lang="nl-BE" dirty="0"/>
              <a:t>, 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</a:t>
            </a:r>
            <a:r>
              <a:rPr lang="nl-BE" dirty="0"/>
              <a:t> resources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Many</a:t>
            </a:r>
            <a:r>
              <a:rPr lang="nl-BE" dirty="0"/>
              <a:t> operations in </a:t>
            </a:r>
            <a:r>
              <a:rPr lang="nl-BE" dirty="0" err="1"/>
              <a:t>deep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techniques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exploit</a:t>
            </a:r>
            <a:r>
              <a:rPr lang="nl-BE" dirty="0"/>
              <a:t> parallel computing (</a:t>
            </a:r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GPUs</a:t>
            </a:r>
            <a:r>
              <a:rPr lang="nl-BE" dirty="0"/>
              <a:t>)</a:t>
            </a:r>
            <a:endParaRPr dirty="0"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3" name="tesla">
            <a:hlinkClick r:id="" action="ppaction://media"/>
            <a:extLst>
              <a:ext uri="{FF2B5EF4-FFF2-40B4-BE49-F238E27FC236}">
                <a16:creationId xmlns:a16="http://schemas.microsoft.com/office/drawing/2014/main" id="{F344957A-D3DE-4043-B26E-AA4C62453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797" y="1554517"/>
            <a:ext cx="8748406" cy="4920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5604617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Neuron </a:t>
            </a:r>
            <a:r>
              <a:rPr lang="nl-BE" sz="2000" dirty="0" err="1"/>
              <a:t>reconstruction</a:t>
            </a:r>
            <a:r>
              <a:rPr lang="nl-BE" sz="2000" dirty="0"/>
              <a:t> in </a:t>
            </a:r>
            <a:r>
              <a:rPr lang="nl-BE" sz="2000" dirty="0" err="1"/>
              <a:t>brain</a:t>
            </a:r>
            <a:r>
              <a:rPr lang="nl-BE" sz="2000" dirty="0"/>
              <a:t> EM data (</a:t>
            </a:r>
            <a:r>
              <a:rPr lang="nl-BE" sz="2000" dirty="0" err="1"/>
              <a:t>Januszewski</a:t>
            </a:r>
            <a:r>
              <a:rPr lang="nl-BE" sz="2000" dirty="0"/>
              <a:t> et.al., 2019)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1447424" y="2665402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215871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526718" y="3601723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43" y="4327435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28671" y="5083842"/>
            <a:ext cx="1363858" cy="12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In the main chat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Push to talk</a:t>
            </a:r>
            <a:endParaRPr sz="1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nl-BE" sz="2000" dirty="0" err="1"/>
              <a:t>will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distributed</a:t>
            </a:r>
            <a:r>
              <a:rPr lang="nl-BE" sz="2000" dirty="0"/>
              <a:t> at </a:t>
            </a:r>
            <a:r>
              <a:rPr lang="nl-BE" sz="2000" dirty="0" err="1"/>
              <a:t>the</a:t>
            </a:r>
            <a:r>
              <a:rPr lang="nl-BE" sz="2000" dirty="0"/>
              <a:t> end of </a:t>
            </a:r>
            <a:r>
              <a:rPr lang="nl-BE" sz="2000" dirty="0" err="1"/>
              <a:t>each</a:t>
            </a:r>
            <a:r>
              <a:rPr lang="nl-BE" sz="2000" dirty="0"/>
              <a:t> </a:t>
            </a:r>
            <a:r>
              <a:rPr lang="nl-BE" sz="2000" dirty="0" err="1"/>
              <a:t>exercise</a:t>
            </a:r>
            <a:r>
              <a:rPr lang="nl-BE" sz="2000" dirty="0"/>
              <a:t> </a:t>
            </a:r>
            <a:r>
              <a:rPr lang="nl-BE" sz="2000" dirty="0" err="1"/>
              <a:t>session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1: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Introduction to Deep Learning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Convolutional Neural Networks for Classification &amp; Segmentation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2: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Recurrent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Unsupervised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Generative Neural Networks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448970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125" y="3815375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8610600" y="3767150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6">
            <a:alphaModFix/>
          </a:blip>
          <a:srcRect l="5669" t="27341" r="2738"/>
          <a:stretch/>
        </p:blipFill>
        <p:spPr>
          <a:xfrm>
            <a:off x="7071700" y="5311825"/>
            <a:ext cx="346058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6750" y="5385425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975" y="5530800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2602300" y="-300"/>
          <a:ext cx="6987400" cy="6858300"/>
        </p:xfrm>
        <a:graphic>
          <a:graphicData uri="http://schemas.openxmlformats.org/drawingml/2006/table">
            <a:tbl>
              <a:tblPr>
                <a:noFill/>
                <a:tableStyleId>{B868D6B8-861F-40B4-BE25-C84FF3CF444A}</a:tableStyleId>
              </a:tblPr>
              <a:tblGrid>
                <a:gridCol w="3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1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2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Introduction to Deep Learning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Recurrent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Classification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Unsupervised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Segmentation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Generative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 dirty="0" err="1"/>
              <a:t>Artificial</a:t>
            </a:r>
            <a:r>
              <a:rPr lang="nl-BE" sz="2600" dirty="0"/>
              <a:t> intelligence (AI):  </a:t>
            </a:r>
            <a:r>
              <a:rPr lang="nl-BE" sz="2600" dirty="0" err="1"/>
              <a:t>simulation</a:t>
            </a:r>
            <a:r>
              <a:rPr lang="nl-BE" sz="2600" dirty="0"/>
              <a:t> of human intelligence in machines </a:t>
            </a:r>
            <a:r>
              <a:rPr lang="nl-BE" sz="2600" dirty="0" err="1"/>
              <a:t>that</a:t>
            </a:r>
            <a:r>
              <a:rPr lang="nl-BE" sz="2600" dirty="0"/>
              <a:t> are </a:t>
            </a:r>
            <a:r>
              <a:rPr lang="nl-BE" sz="2600" dirty="0" err="1"/>
              <a:t>programmed</a:t>
            </a:r>
            <a:r>
              <a:rPr lang="nl-BE" sz="2600" dirty="0"/>
              <a:t> </a:t>
            </a:r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think</a:t>
            </a:r>
            <a:r>
              <a:rPr lang="nl-BE" sz="2600" dirty="0"/>
              <a:t> like </a:t>
            </a:r>
            <a:r>
              <a:rPr lang="nl-BE" sz="2600" dirty="0" err="1"/>
              <a:t>humans</a:t>
            </a:r>
            <a:r>
              <a:rPr lang="nl-BE" sz="2600" dirty="0"/>
              <a:t> </a:t>
            </a:r>
            <a:r>
              <a:rPr lang="nl-BE" sz="2600" dirty="0" err="1"/>
              <a:t>and</a:t>
            </a:r>
            <a:r>
              <a:rPr lang="nl-BE" sz="2600" dirty="0"/>
              <a:t> </a:t>
            </a:r>
            <a:r>
              <a:rPr lang="nl-BE" sz="2600" dirty="0" err="1"/>
              <a:t>mimic</a:t>
            </a:r>
            <a:r>
              <a:rPr lang="nl-BE" sz="2600" dirty="0"/>
              <a:t> </a:t>
            </a:r>
            <a:r>
              <a:rPr lang="nl-BE" sz="2600" dirty="0" err="1"/>
              <a:t>their</a:t>
            </a:r>
            <a:r>
              <a:rPr lang="nl-BE" sz="2600" dirty="0"/>
              <a:t> actions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/>
              <a:t>Machine </a:t>
            </a:r>
            <a:r>
              <a:rPr lang="nl-BE" sz="2600" dirty="0" err="1"/>
              <a:t>learning</a:t>
            </a:r>
            <a:r>
              <a:rPr lang="nl-BE" sz="2600" dirty="0"/>
              <a:t> is </a:t>
            </a:r>
            <a:r>
              <a:rPr lang="nl-BE" sz="2600" dirty="0" err="1"/>
              <a:t>only</a:t>
            </a:r>
            <a:r>
              <a:rPr lang="nl-BE" sz="2600" dirty="0"/>
              <a:t> a part of </a:t>
            </a:r>
            <a:r>
              <a:rPr lang="nl-BE" sz="2600" dirty="0" err="1"/>
              <a:t>what</a:t>
            </a:r>
            <a:r>
              <a:rPr lang="nl-BE" sz="2600" dirty="0"/>
              <a:t> AI covers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 err="1"/>
              <a:t>Not</a:t>
            </a:r>
            <a:r>
              <a:rPr lang="nl-BE" sz="2600" dirty="0"/>
              <a:t> </a:t>
            </a:r>
            <a:r>
              <a:rPr lang="nl-BE" sz="2600" dirty="0" err="1"/>
              <a:t>all</a:t>
            </a:r>
            <a:r>
              <a:rPr lang="nl-BE" sz="2600" dirty="0"/>
              <a:t> branches are </a:t>
            </a:r>
            <a:r>
              <a:rPr lang="nl-BE" sz="2600" dirty="0" err="1"/>
              <a:t>completely</a:t>
            </a:r>
            <a:r>
              <a:rPr lang="nl-BE" sz="2600" dirty="0"/>
              <a:t> </a:t>
            </a:r>
            <a:r>
              <a:rPr lang="nl-BE" sz="2600" dirty="0" err="1"/>
              <a:t>distinct</a:t>
            </a:r>
            <a:endParaRPr sz="26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Computer </a:t>
            </a:r>
            <a:r>
              <a:rPr lang="nl-BE" sz="2200" dirty="0" err="1"/>
              <a:t>vision</a:t>
            </a:r>
            <a:r>
              <a:rPr lang="nl-BE" sz="2200" dirty="0"/>
              <a:t> &amp; machine </a:t>
            </a:r>
            <a:r>
              <a:rPr lang="nl-BE" sz="2200" dirty="0" err="1"/>
              <a:t>learning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 err="1"/>
              <a:t>Fuzzy</a:t>
            </a:r>
            <a:r>
              <a:rPr lang="nl-BE" sz="2200" dirty="0"/>
              <a:t> logic &amp; </a:t>
            </a:r>
            <a:r>
              <a:rPr lang="nl-BE" sz="2200" dirty="0" err="1"/>
              <a:t>robotics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… </a:t>
            </a:r>
            <a:endParaRPr sz="22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1387</Words>
  <Application>Microsoft Office PowerPoint</Application>
  <PresentationFormat>Widescreen</PresentationFormat>
  <Paragraphs>378</Paragraphs>
  <Slides>28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14</cp:revision>
  <dcterms:modified xsi:type="dcterms:W3CDTF">2020-12-16T16:54:47Z</dcterms:modified>
</cp:coreProperties>
</file>